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1" roundtripDataSignature="AMtx7migOcRZW851p9BsQjiTo/N5a1vo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F81621-E394-4F79-BBD4-A2AD4860F7BD}">
  <a:tblStyle styleId="{64F81621-E394-4F79-BBD4-A2AD4860F7B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759887859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759887859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31759887859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759887859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759887859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31759887859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7698c1b00_4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7698c1b00_4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317698c1b00_4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7698c1b00_4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317698c1b00_4_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1379687a9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TODO HAVE EVERYONE ELSE LOOK AT</a:t>
            </a:r>
            <a:endParaRPr/>
          </a:p>
        </p:txBody>
      </p:sp>
      <p:sp>
        <p:nvSpPr>
          <p:cNvPr id="62" name="Google Shape;62;g31379687a9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17504a34b9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8" name="Google Shape;68;g317504a34b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FPGA Appropriately Communicates with Microcontroller to produce the correct output Switch, with appropriate Safe Commutation Setup for Bidirectional Switches</a:t>
            </a:r>
            <a:endParaRPr/>
          </a:p>
        </p:txBody>
      </p:sp>
      <p:sp>
        <p:nvSpPr>
          <p:cNvPr id="69" name="Google Shape;69;g317504a34b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7504a34b9_0_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7504a34b9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FPGA Appropriately Communicates with Microcontroller to produce the correct output Switch, with appropriate Safe Commutation Setup for Bidirectional Switches</a:t>
            </a:r>
            <a:endParaRPr/>
          </a:p>
        </p:txBody>
      </p:sp>
      <p:sp>
        <p:nvSpPr>
          <p:cNvPr id="82" name="Google Shape;82;g317504a34b9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7504a34b9_0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7504a34b9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317504a34b9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17698c1b00_4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17698c1b00_4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317698c1b00_4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761e5a7aa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761e5a7a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31761e5a7a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761e5a7aa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1761e5a7aa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31761e5a7aa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761e5a7aa_0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761e5a7aa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31761e5a7aa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9"/>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9"/>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0"/>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0"/>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1"/>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1"/>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2"/>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3"/>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3"/>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4"/>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4"/>
          <p:cNvSpPr/>
          <p:nvPr>
            <p:ph idx="2" type="pic"/>
          </p:nvPr>
        </p:nvSpPr>
        <p:spPr>
          <a:xfrm>
            <a:off x="3200400" y="1196430"/>
            <a:ext cx="5486400" cy="4850287"/>
          </a:xfrm>
          <a:prstGeom prst="rect">
            <a:avLst/>
          </a:prstGeom>
          <a:noFill/>
          <a:ln>
            <a:noFill/>
          </a:ln>
        </p:spPr>
      </p:sp>
      <p:sp>
        <p:nvSpPr>
          <p:cNvPr id="50" name="Google Shape;50;p14"/>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gif"/><Relationship Id="rId5" Type="http://schemas.openxmlformats.org/officeDocument/2006/relationships/image" Target="../media/image13.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jp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Problem Overview</a:t>
            </a:r>
            <a:endParaRPr/>
          </a:p>
        </p:txBody>
      </p:sp>
      <p:sp>
        <p:nvSpPr>
          <p:cNvPr id="59" name="Google Shape;59;p3"/>
          <p:cNvSpPr txBox="1"/>
          <p:nvPr>
            <p:ph idx="1" type="body"/>
          </p:nvPr>
        </p:nvSpPr>
        <p:spPr>
          <a:xfrm>
            <a:off x="457200" y="2049270"/>
            <a:ext cx="8229600" cy="4637280"/>
          </a:xfrm>
          <a:prstGeom prst="rect">
            <a:avLst/>
          </a:prstGeom>
          <a:noFill/>
          <a:ln>
            <a:noFill/>
          </a:ln>
        </p:spPr>
        <p:txBody>
          <a:bodyPr anchorCtr="0" anchor="t" bIns="45700" lIns="91425" spcFirstLastPara="1" rIns="91425" wrap="square" tIns="45700">
            <a:normAutofit/>
          </a:bodyPr>
          <a:lstStyle/>
          <a:p>
            <a:pPr indent="457200" lvl="0" marL="0" rtl="0" algn="l">
              <a:spcBef>
                <a:spcPts val="640"/>
              </a:spcBef>
              <a:spcAft>
                <a:spcPts val="0"/>
              </a:spcAft>
              <a:buNone/>
            </a:pPr>
            <a:r>
              <a:rPr lang="en-US" sz="2000"/>
              <a:t>Our project addresses the inefficiencies found in traditional Variable Frequency Drives (VFDs) by designing a more efficient three-phase matrix converter. VFDs are crucial in controlling the speed of AC motors by adjusting the frequency of the AC input voltage, making them essential in various industries such as manufacturing, HVAC systems, and more. However, conventional VFDs employ an AC-DC-AC conversion process which introduces inefficiencies and increased part count. Our design implements direct AC-AC conversion, which removes the need of additional components, including electrolytic energy storage, and in turn increases efficiency of the output power.</a:t>
            </a:r>
            <a:r>
              <a:rPr lang="en-US" sz="2000"/>
              <a:t>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1759887859_0_6"/>
          <p:cNvSpPr txBox="1"/>
          <p:nvPr>
            <p:ph type="title"/>
          </p:nvPr>
        </p:nvSpPr>
        <p:spPr>
          <a:xfrm>
            <a:off x="457200" y="921475"/>
            <a:ext cx="8229600" cy="67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Daniel Loeza</a:t>
            </a:r>
            <a:endParaRPr/>
          </a:p>
        </p:txBody>
      </p:sp>
      <p:sp>
        <p:nvSpPr>
          <p:cNvPr id="153" name="Google Shape;153;g31759887859_0_6"/>
          <p:cNvSpPr txBox="1"/>
          <p:nvPr/>
        </p:nvSpPr>
        <p:spPr>
          <a:xfrm>
            <a:off x="3263250" y="1368775"/>
            <a:ext cx="26175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Final PCB Design</a:t>
            </a:r>
            <a:endParaRPr sz="2400">
              <a:solidFill>
                <a:schemeClr val="dk1"/>
              </a:solidFill>
            </a:endParaRPr>
          </a:p>
        </p:txBody>
      </p:sp>
      <p:pic>
        <p:nvPicPr>
          <p:cNvPr id="154" name="Google Shape;154;g31759887859_0_6"/>
          <p:cNvPicPr preferRelativeResize="0"/>
          <p:nvPr/>
        </p:nvPicPr>
        <p:blipFill>
          <a:blip r:embed="rId3">
            <a:alphaModFix/>
          </a:blip>
          <a:stretch>
            <a:fillRect/>
          </a:stretch>
        </p:blipFill>
        <p:spPr>
          <a:xfrm>
            <a:off x="1371300" y="1843969"/>
            <a:ext cx="6401400" cy="48023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1759887859_0_27"/>
          <p:cNvSpPr txBox="1"/>
          <p:nvPr>
            <p:ph type="title"/>
          </p:nvPr>
        </p:nvSpPr>
        <p:spPr>
          <a:xfrm>
            <a:off x="457200" y="921475"/>
            <a:ext cx="8229600" cy="67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Daniel Loeza</a:t>
            </a:r>
            <a:endParaRPr/>
          </a:p>
        </p:txBody>
      </p:sp>
      <p:pic>
        <p:nvPicPr>
          <p:cNvPr id="161" name="Google Shape;161;g31759887859_0_27"/>
          <p:cNvPicPr preferRelativeResize="0"/>
          <p:nvPr/>
        </p:nvPicPr>
        <p:blipFill>
          <a:blip r:embed="rId3">
            <a:alphaModFix/>
          </a:blip>
          <a:stretch>
            <a:fillRect/>
          </a:stretch>
        </p:blipFill>
        <p:spPr>
          <a:xfrm>
            <a:off x="1257150" y="1598875"/>
            <a:ext cx="6629700" cy="5047449"/>
          </a:xfrm>
          <a:prstGeom prst="rect">
            <a:avLst/>
          </a:prstGeom>
          <a:noFill/>
          <a:ln>
            <a:noFill/>
          </a:ln>
        </p:spPr>
      </p:pic>
      <p:sp>
        <p:nvSpPr>
          <p:cNvPr id="162" name="Google Shape;162;g31759887859_0_27"/>
          <p:cNvSpPr/>
          <p:nvPr/>
        </p:nvSpPr>
        <p:spPr>
          <a:xfrm>
            <a:off x="87250" y="4445050"/>
            <a:ext cx="1735800" cy="107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Zero Crossing Section</a:t>
            </a:r>
            <a:endParaRPr/>
          </a:p>
        </p:txBody>
      </p:sp>
      <p:sp>
        <p:nvSpPr>
          <p:cNvPr id="163" name="Google Shape;163;g31759887859_0_27"/>
          <p:cNvSpPr/>
          <p:nvPr/>
        </p:nvSpPr>
        <p:spPr>
          <a:xfrm>
            <a:off x="2370675" y="1935950"/>
            <a:ext cx="1326300" cy="80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MCU Flashing</a:t>
            </a:r>
            <a:endParaRPr/>
          </a:p>
        </p:txBody>
      </p:sp>
      <p:sp>
        <p:nvSpPr>
          <p:cNvPr id="164" name="Google Shape;164;g31759887859_0_27"/>
          <p:cNvSpPr/>
          <p:nvPr/>
        </p:nvSpPr>
        <p:spPr>
          <a:xfrm>
            <a:off x="4924775" y="4063975"/>
            <a:ext cx="1213800" cy="80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FPGA Flashing</a:t>
            </a:r>
            <a:endParaRPr/>
          </a:p>
        </p:txBody>
      </p:sp>
      <p:sp>
        <p:nvSpPr>
          <p:cNvPr id="165" name="Google Shape;165;g31759887859_0_27"/>
          <p:cNvSpPr/>
          <p:nvPr/>
        </p:nvSpPr>
        <p:spPr>
          <a:xfrm>
            <a:off x="5192875" y="2490600"/>
            <a:ext cx="1735800" cy="938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UART Communication</a:t>
            </a:r>
            <a:endParaRPr/>
          </a:p>
        </p:txBody>
      </p:sp>
      <p:sp>
        <p:nvSpPr>
          <p:cNvPr id="166" name="Google Shape;166;g31759887859_0_27"/>
          <p:cNvSpPr/>
          <p:nvPr/>
        </p:nvSpPr>
        <p:spPr>
          <a:xfrm>
            <a:off x="2222475" y="5772075"/>
            <a:ext cx="1622700" cy="80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Current Sensor Section</a:t>
            </a:r>
            <a:endParaRPr/>
          </a:p>
        </p:txBody>
      </p:sp>
      <p:sp>
        <p:nvSpPr>
          <p:cNvPr id="167" name="Google Shape;167;g31759887859_0_27"/>
          <p:cNvSpPr/>
          <p:nvPr/>
        </p:nvSpPr>
        <p:spPr>
          <a:xfrm>
            <a:off x="5157625" y="3274450"/>
            <a:ext cx="1806300" cy="87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FPGA Output to Matrix Converter</a:t>
            </a:r>
            <a:endParaRPr/>
          </a:p>
        </p:txBody>
      </p:sp>
      <p:sp>
        <p:nvSpPr>
          <p:cNvPr id="168" name="Google Shape;168;g31759887859_0_27"/>
          <p:cNvSpPr/>
          <p:nvPr/>
        </p:nvSpPr>
        <p:spPr>
          <a:xfrm>
            <a:off x="3696975" y="4074275"/>
            <a:ext cx="691500" cy="1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FPGA</a:t>
            </a:r>
            <a:endParaRPr/>
          </a:p>
        </p:txBody>
      </p:sp>
      <p:sp>
        <p:nvSpPr>
          <p:cNvPr id="169" name="Google Shape;169;g31759887859_0_27"/>
          <p:cNvSpPr/>
          <p:nvPr/>
        </p:nvSpPr>
        <p:spPr>
          <a:xfrm>
            <a:off x="4089425" y="2307288"/>
            <a:ext cx="609600" cy="1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MCU</a:t>
            </a:r>
            <a:endParaRPr/>
          </a:p>
        </p:txBody>
      </p:sp>
      <p:sp>
        <p:nvSpPr>
          <p:cNvPr id="170" name="Google Shape;170;g31759887859_0_27"/>
          <p:cNvSpPr/>
          <p:nvPr/>
        </p:nvSpPr>
        <p:spPr>
          <a:xfrm>
            <a:off x="1527450" y="2739650"/>
            <a:ext cx="1735800" cy="107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Voltage Regulator Input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17698c1b00_4_21"/>
          <p:cNvSpPr txBox="1"/>
          <p:nvPr>
            <p:ph type="title"/>
          </p:nvPr>
        </p:nvSpPr>
        <p:spPr>
          <a:xfrm>
            <a:off x="457200" y="921475"/>
            <a:ext cx="8229600" cy="67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Daniel Loeza</a:t>
            </a:r>
            <a:endParaRPr/>
          </a:p>
        </p:txBody>
      </p:sp>
      <p:pic>
        <p:nvPicPr>
          <p:cNvPr id="177" name="Google Shape;177;g317698c1b00_4_21"/>
          <p:cNvPicPr preferRelativeResize="0"/>
          <p:nvPr/>
        </p:nvPicPr>
        <p:blipFill>
          <a:blip r:embed="rId3">
            <a:alphaModFix/>
          </a:blip>
          <a:stretch>
            <a:fillRect/>
          </a:stretch>
        </p:blipFill>
        <p:spPr>
          <a:xfrm>
            <a:off x="67725" y="1751275"/>
            <a:ext cx="4419601" cy="3303479"/>
          </a:xfrm>
          <a:prstGeom prst="rect">
            <a:avLst/>
          </a:prstGeom>
          <a:noFill/>
          <a:ln>
            <a:noFill/>
          </a:ln>
        </p:spPr>
      </p:pic>
      <p:pic>
        <p:nvPicPr>
          <p:cNvPr id="178" name="Google Shape;178;g317698c1b00_4_21"/>
          <p:cNvPicPr preferRelativeResize="0"/>
          <p:nvPr/>
        </p:nvPicPr>
        <p:blipFill>
          <a:blip r:embed="rId4">
            <a:alphaModFix/>
          </a:blip>
          <a:stretch>
            <a:fillRect/>
          </a:stretch>
        </p:blipFill>
        <p:spPr>
          <a:xfrm>
            <a:off x="4572000" y="1751275"/>
            <a:ext cx="4419599" cy="3314696"/>
          </a:xfrm>
          <a:prstGeom prst="rect">
            <a:avLst/>
          </a:prstGeom>
          <a:noFill/>
          <a:ln>
            <a:noFill/>
          </a:ln>
        </p:spPr>
      </p:pic>
      <p:sp>
        <p:nvSpPr>
          <p:cNvPr id="179" name="Google Shape;179;g317698c1b00_4_21"/>
          <p:cNvSpPr txBox="1"/>
          <p:nvPr/>
        </p:nvSpPr>
        <p:spPr>
          <a:xfrm>
            <a:off x="239900" y="5207000"/>
            <a:ext cx="8565300" cy="13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Left: Output of the Current Sensor. 100W, 3Ω Power Resistor used.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US" sz="2000">
                <a:solidFill>
                  <a:schemeClr val="dk1"/>
                </a:solidFill>
              </a:rPr>
              <a:t>Right: Inputs of Zero Crossing Sensor;</a:t>
            </a:r>
            <a:endParaRPr sz="2000">
              <a:solidFill>
                <a:schemeClr val="dk1"/>
              </a:solidFill>
            </a:endParaRPr>
          </a:p>
          <a:p>
            <a:pPr indent="0" lvl="0" marL="0" rtl="0" algn="l">
              <a:spcBef>
                <a:spcPts val="0"/>
              </a:spcBef>
              <a:spcAft>
                <a:spcPts val="0"/>
              </a:spcAft>
              <a:buNone/>
            </a:pPr>
            <a:r>
              <a:rPr lang="en-US" sz="2000">
                <a:solidFill>
                  <a:schemeClr val="dk1"/>
                </a:solidFill>
              </a:rPr>
              <a:t>Green and Yellow are Phases A and B, Blue is A - B.</a:t>
            </a:r>
            <a:endParaRPr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17698c1b00_4_32"/>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Integrated System Results</a:t>
            </a:r>
            <a:endParaRPr/>
          </a:p>
        </p:txBody>
      </p:sp>
      <p:sp>
        <p:nvSpPr>
          <p:cNvPr id="185" name="Google Shape;185;g317698c1b00_4_32"/>
          <p:cNvSpPr txBox="1"/>
          <p:nvPr>
            <p:ph idx="1" type="body"/>
          </p:nvPr>
        </p:nvSpPr>
        <p:spPr>
          <a:xfrm>
            <a:off x="457200" y="2049270"/>
            <a:ext cx="8229600" cy="4637400"/>
          </a:xfrm>
          <a:prstGeom prst="rect">
            <a:avLst/>
          </a:prstGeom>
          <a:noFill/>
          <a:ln>
            <a:noFill/>
          </a:ln>
        </p:spPr>
        <p:txBody>
          <a:bodyPr anchorCtr="0" anchor="t" bIns="45700" lIns="91425" spcFirstLastPara="1" rIns="91425" wrap="square" tIns="45700">
            <a:normAutofit/>
          </a:bodyPr>
          <a:lstStyle/>
          <a:p>
            <a:pPr indent="0" lvl="0" marL="342900" rtl="0" algn="l">
              <a:spcBef>
                <a:spcPts val="560"/>
              </a:spcBef>
              <a:spcAft>
                <a:spcPts val="0"/>
              </a:spcAft>
              <a:buNone/>
            </a:pPr>
            <a:r>
              <a:rPr lang="en-US" sz="2800"/>
              <a:t>End to End Scenarios have not yet been completed due to issues with Voltage Crossing and Bidirectional Switch Issues</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Conclusions</a:t>
            </a:r>
            <a:endParaRPr/>
          </a:p>
        </p:txBody>
      </p:sp>
      <p:sp>
        <p:nvSpPr>
          <p:cNvPr id="191" name="Google Shape;191;p7"/>
          <p:cNvSpPr txBox="1"/>
          <p:nvPr>
            <p:ph idx="1" type="body"/>
          </p:nvPr>
        </p:nvSpPr>
        <p:spPr>
          <a:xfrm>
            <a:off x="457200" y="2049270"/>
            <a:ext cx="8229600" cy="463728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Originally planned to regulate 15V to 3.3V. Changed to 5V regulated to 3.3V.</a:t>
            </a:r>
            <a:endParaRPr/>
          </a:p>
          <a:p>
            <a:pPr indent="-342900" lvl="0" marL="342900" rtl="0" algn="l">
              <a:spcBef>
                <a:spcPts val="640"/>
              </a:spcBef>
              <a:spcAft>
                <a:spcPts val="0"/>
              </a:spcAft>
              <a:buClr>
                <a:schemeClr val="dk1"/>
              </a:buClr>
              <a:buSzPts val="3200"/>
              <a:buChar char="•"/>
            </a:pPr>
            <a:r>
              <a:rPr lang="en-US"/>
              <a:t>Current status: Full system integration and validation to be completed by demo.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g31379687a9f_0_0"/>
          <p:cNvSpPr txBox="1"/>
          <p:nvPr>
            <p:ph type="title"/>
          </p:nvPr>
        </p:nvSpPr>
        <p:spPr>
          <a:xfrm>
            <a:off x="457200" y="924030"/>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Integrated Project Diagram</a:t>
            </a:r>
            <a:endParaRPr/>
          </a:p>
        </p:txBody>
      </p:sp>
      <p:pic>
        <p:nvPicPr>
          <p:cNvPr id="65" name="Google Shape;65;g31379687a9f_0_0"/>
          <p:cNvPicPr preferRelativeResize="0"/>
          <p:nvPr/>
        </p:nvPicPr>
        <p:blipFill>
          <a:blip r:embed="rId3">
            <a:alphaModFix/>
          </a:blip>
          <a:stretch>
            <a:fillRect/>
          </a:stretch>
        </p:blipFill>
        <p:spPr>
          <a:xfrm>
            <a:off x="919462" y="1422000"/>
            <a:ext cx="7305076" cy="5480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g317504a34b9_0_7"/>
          <p:cNvPicPr preferRelativeResize="0"/>
          <p:nvPr/>
        </p:nvPicPr>
        <p:blipFill>
          <a:blip r:embed="rId3">
            <a:alphaModFix/>
          </a:blip>
          <a:stretch>
            <a:fillRect/>
          </a:stretch>
        </p:blipFill>
        <p:spPr>
          <a:xfrm>
            <a:off x="2738387" y="1712625"/>
            <a:ext cx="6418563" cy="2731300"/>
          </a:xfrm>
          <a:prstGeom prst="rect">
            <a:avLst/>
          </a:prstGeom>
          <a:noFill/>
          <a:ln>
            <a:noFill/>
          </a:ln>
        </p:spPr>
      </p:pic>
      <p:sp>
        <p:nvSpPr>
          <p:cNvPr id="72" name="Google Shape;72;g317504a34b9_0_7"/>
          <p:cNvSpPr txBox="1"/>
          <p:nvPr>
            <p:ph type="title"/>
          </p:nvPr>
        </p:nvSpPr>
        <p:spPr>
          <a:xfrm>
            <a:off x="12350" y="908927"/>
            <a:ext cx="8229600" cy="803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Chase Barnes</a:t>
            </a:r>
            <a:endParaRPr/>
          </a:p>
        </p:txBody>
      </p:sp>
      <p:sp>
        <p:nvSpPr>
          <p:cNvPr id="73" name="Google Shape;73;g317504a34b9_0_7"/>
          <p:cNvSpPr txBox="1"/>
          <p:nvPr/>
        </p:nvSpPr>
        <p:spPr>
          <a:xfrm>
            <a:off x="2886131" y="1049175"/>
            <a:ext cx="6258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dk1"/>
                </a:solidFill>
              </a:rPr>
              <a:t>FPGA Firmware</a:t>
            </a:r>
            <a:endParaRPr sz="2400">
              <a:solidFill>
                <a:schemeClr val="dk1"/>
              </a:solidFill>
            </a:endParaRPr>
          </a:p>
        </p:txBody>
      </p:sp>
      <p:pic>
        <p:nvPicPr>
          <p:cNvPr id="74" name="Google Shape;74;g317504a34b9_0_7"/>
          <p:cNvPicPr preferRelativeResize="0"/>
          <p:nvPr/>
        </p:nvPicPr>
        <p:blipFill>
          <a:blip r:embed="rId4">
            <a:alphaModFix/>
          </a:blip>
          <a:stretch>
            <a:fillRect/>
          </a:stretch>
        </p:blipFill>
        <p:spPr>
          <a:xfrm>
            <a:off x="507650" y="4343336"/>
            <a:ext cx="3217874" cy="2514664"/>
          </a:xfrm>
          <a:prstGeom prst="rect">
            <a:avLst/>
          </a:prstGeom>
          <a:noFill/>
          <a:ln>
            <a:noFill/>
          </a:ln>
        </p:spPr>
      </p:pic>
      <p:graphicFrame>
        <p:nvGraphicFramePr>
          <p:cNvPr id="75" name="Google Shape;75;g317504a34b9_0_7"/>
          <p:cNvGraphicFramePr/>
          <p:nvPr/>
        </p:nvGraphicFramePr>
        <p:xfrm>
          <a:off x="38150" y="2355438"/>
          <a:ext cx="3000000" cy="3000000"/>
        </p:xfrm>
        <a:graphic>
          <a:graphicData uri="http://schemas.openxmlformats.org/drawingml/2006/table">
            <a:tbl>
              <a:tblPr>
                <a:noFill/>
                <a:tableStyleId>{64F81621-E394-4F79-BBD4-A2AD4860F7BD}</a:tableStyleId>
              </a:tblPr>
              <a:tblGrid>
                <a:gridCol w="1123950"/>
                <a:gridCol w="857250"/>
                <a:gridCol w="866775"/>
              </a:tblGrid>
              <a:tr h="200025">
                <a:tc>
                  <a:txBody>
                    <a:bodyPr/>
                    <a:lstStyle/>
                    <a:p>
                      <a:pPr indent="0" lvl="0" marL="0" rtl="0" algn="l">
                        <a:lnSpc>
                          <a:spcPct val="115000"/>
                        </a:lnSpc>
                        <a:spcBef>
                          <a:spcPts val="0"/>
                        </a:spcBef>
                        <a:spcAft>
                          <a:spcPts val="0"/>
                        </a:spcAft>
                        <a:buNone/>
                      </a:pPr>
                      <a:r>
                        <a:rPr lang="en-US" sz="1000"/>
                        <a:t>FPGA Timing Req.</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75:0:0"/>
                      </a:ext>
                    </a:extLst>
                  </a:tcPr>
                </a:tc>
                <a:tc>
                  <a:txBody>
                    <a:bodyPr/>
                    <a:lstStyle/>
                    <a:p>
                      <a:pPr indent="0" lvl="0" marL="0" rtl="0" algn="l">
                        <a:lnSpc>
                          <a:spcPct val="115000"/>
                        </a:lnSpc>
                        <a:spcBef>
                          <a:spcPts val="0"/>
                        </a:spcBef>
                        <a:spcAft>
                          <a:spcPts val="0"/>
                        </a:spcAft>
                        <a:buNone/>
                      </a:pPr>
                      <a:r>
                        <a:rPr lang="en-US" sz="1000"/>
                        <a:t>Requirements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75:0:1"/>
                      </a:ext>
                    </a:extLst>
                  </a:tcPr>
                </a:tc>
                <a:tc>
                  <a:txBody>
                    <a:bodyPr/>
                    <a:lstStyle/>
                    <a:p>
                      <a:pPr indent="0" lvl="0" marL="0" rtl="0" algn="l">
                        <a:lnSpc>
                          <a:spcPct val="115000"/>
                        </a:lnSpc>
                        <a:spcBef>
                          <a:spcPts val="0"/>
                        </a:spcBef>
                        <a:spcAft>
                          <a:spcPts val="0"/>
                        </a:spcAft>
                        <a:buNone/>
                      </a:pPr>
                      <a:r>
                        <a:rPr lang="en-US" sz="1000"/>
                        <a:t>FPGA Results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75:0:2"/>
                      </a:ext>
                    </a:extLst>
                  </a:tcPr>
                </a:tc>
              </a:tr>
              <a:tr h="200025">
                <a:tc>
                  <a:txBody>
                    <a:bodyPr/>
                    <a:lstStyle/>
                    <a:p>
                      <a:pPr indent="0" lvl="0" marL="0" rtl="0" algn="l">
                        <a:lnSpc>
                          <a:spcPct val="115000"/>
                        </a:lnSpc>
                        <a:spcBef>
                          <a:spcPts val="0"/>
                        </a:spcBef>
                        <a:spcAft>
                          <a:spcPts val="0"/>
                        </a:spcAft>
                        <a:buNone/>
                      </a:pPr>
                      <a:r>
                        <a:rPr lang="en-US" sz="1000"/>
                        <a:t>TDon</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75:1:0"/>
                      </a:ext>
                    </a:extLst>
                  </a:tcPr>
                </a:tc>
                <a:tc>
                  <a:txBody>
                    <a:bodyPr/>
                    <a:lstStyle/>
                    <a:p>
                      <a:pPr indent="0" lvl="0" marL="0" rtl="0" algn="l">
                        <a:lnSpc>
                          <a:spcPct val="115000"/>
                        </a:lnSpc>
                        <a:spcBef>
                          <a:spcPts val="0"/>
                        </a:spcBef>
                        <a:spcAft>
                          <a:spcPts val="0"/>
                        </a:spcAft>
                        <a:buNone/>
                      </a:pPr>
                      <a:r>
                        <a:rPr lang="en-US" sz="1000"/>
                        <a:t>&gt;19ns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75:1:1"/>
                      </a:ext>
                    </a:extLst>
                  </a:tcPr>
                </a:tc>
                <a:tc>
                  <a:txBody>
                    <a:bodyPr/>
                    <a:lstStyle/>
                    <a:p>
                      <a:pPr indent="0" lvl="0" marL="0" rtl="0" algn="l">
                        <a:lnSpc>
                          <a:spcPct val="115000"/>
                        </a:lnSpc>
                        <a:spcBef>
                          <a:spcPts val="0"/>
                        </a:spcBef>
                        <a:spcAft>
                          <a:spcPts val="0"/>
                        </a:spcAft>
                        <a:buNone/>
                      </a:pPr>
                      <a:r>
                        <a:rPr lang="en-US" sz="1000"/>
                        <a:t>118ns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75:1:2"/>
                      </a:ext>
                    </a:extLst>
                  </a:tcPr>
                </a:tc>
              </a:tr>
              <a:tr h="200025">
                <a:tc>
                  <a:txBody>
                    <a:bodyPr/>
                    <a:lstStyle/>
                    <a:p>
                      <a:pPr indent="0" lvl="0" marL="0" rtl="0" algn="l">
                        <a:lnSpc>
                          <a:spcPct val="115000"/>
                        </a:lnSpc>
                        <a:spcBef>
                          <a:spcPts val="0"/>
                        </a:spcBef>
                        <a:spcAft>
                          <a:spcPts val="0"/>
                        </a:spcAft>
                        <a:buNone/>
                      </a:pPr>
                      <a:r>
                        <a:rPr lang="en-US" sz="1000"/>
                        <a:t>TDoff</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75:2:0"/>
                      </a:ext>
                    </a:extLst>
                  </a:tcPr>
                </a:tc>
                <a:tc>
                  <a:txBody>
                    <a:bodyPr/>
                    <a:lstStyle/>
                    <a:p>
                      <a:pPr indent="0" lvl="0" marL="0" rtl="0" algn="l">
                        <a:lnSpc>
                          <a:spcPct val="115000"/>
                        </a:lnSpc>
                        <a:spcBef>
                          <a:spcPts val="0"/>
                        </a:spcBef>
                        <a:spcAft>
                          <a:spcPts val="0"/>
                        </a:spcAft>
                        <a:buNone/>
                      </a:pPr>
                      <a:r>
                        <a:rPr lang="en-US" sz="1000"/>
                        <a:t>&gt;100ns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75:2:1"/>
                      </a:ext>
                    </a:extLst>
                  </a:tcPr>
                </a:tc>
                <a:tc>
                  <a:txBody>
                    <a:bodyPr/>
                    <a:lstStyle/>
                    <a:p>
                      <a:pPr indent="0" lvl="0" marL="0" rtl="0" algn="l">
                        <a:lnSpc>
                          <a:spcPct val="115000"/>
                        </a:lnSpc>
                        <a:spcBef>
                          <a:spcPts val="0"/>
                        </a:spcBef>
                        <a:spcAft>
                          <a:spcPts val="0"/>
                        </a:spcAft>
                        <a:buNone/>
                      </a:pPr>
                      <a:r>
                        <a:rPr lang="en-US" sz="1000"/>
                        <a:t>158ns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75:2:2"/>
                      </a:ext>
                    </a:extLst>
                  </a:tcPr>
                </a:tc>
              </a:tr>
              <a:tr h="200025">
                <a:tc>
                  <a:txBody>
                    <a:bodyPr/>
                    <a:lstStyle/>
                    <a:p>
                      <a:pPr indent="0" lvl="0" marL="0" rtl="0" algn="l">
                        <a:lnSpc>
                          <a:spcPct val="115000"/>
                        </a:lnSpc>
                        <a:spcBef>
                          <a:spcPts val="0"/>
                        </a:spcBef>
                        <a:spcAft>
                          <a:spcPts val="0"/>
                        </a:spcAft>
                        <a:buNone/>
                      </a:pPr>
                      <a:r>
                        <a:rPr lang="en-US" sz="1000"/>
                        <a:t>Shorting</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75:3:0"/>
                      </a:ext>
                    </a:extLst>
                  </a:tcPr>
                </a:tc>
                <a:tc>
                  <a:txBody>
                    <a:bodyPr/>
                    <a:lstStyle/>
                    <a:p>
                      <a:pPr indent="0" lvl="0" marL="0" rtl="0" algn="l">
                        <a:lnSpc>
                          <a:spcPct val="115000"/>
                        </a:lnSpc>
                        <a:spcBef>
                          <a:spcPts val="0"/>
                        </a:spcBef>
                        <a:spcAft>
                          <a:spcPts val="0"/>
                        </a:spcAft>
                        <a:buNone/>
                      </a:pPr>
                      <a:r>
                        <a:rPr lang="en-US" sz="1000"/>
                        <a:t>&lt;6us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75:3:1"/>
                      </a:ext>
                    </a:extLst>
                  </a:tcPr>
                </a:tc>
                <a:tc>
                  <a:txBody>
                    <a:bodyPr/>
                    <a:lstStyle/>
                    <a:p>
                      <a:pPr indent="0" lvl="0" marL="0" rtl="0" algn="l">
                        <a:lnSpc>
                          <a:spcPct val="115000"/>
                        </a:lnSpc>
                        <a:spcBef>
                          <a:spcPts val="0"/>
                        </a:spcBef>
                        <a:spcAft>
                          <a:spcPts val="0"/>
                        </a:spcAft>
                        <a:buNone/>
                      </a:pPr>
                      <a:r>
                        <a:rPr lang="en-US" sz="1000"/>
                        <a:t>28ns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75:3:2"/>
                      </a:ext>
                    </a:extLst>
                  </a:tcPr>
                </a:tc>
              </a:tr>
            </a:tbl>
          </a:graphicData>
        </a:graphic>
      </p:graphicFrame>
      <p:pic>
        <p:nvPicPr>
          <p:cNvPr id="76" name="Google Shape;76;g317504a34b9_0_7"/>
          <p:cNvPicPr preferRelativeResize="0"/>
          <p:nvPr/>
        </p:nvPicPr>
        <p:blipFill>
          <a:blip r:embed="rId5">
            <a:alphaModFix/>
          </a:blip>
          <a:stretch>
            <a:fillRect/>
          </a:stretch>
        </p:blipFill>
        <p:spPr>
          <a:xfrm>
            <a:off x="4698675" y="4443925"/>
            <a:ext cx="3217882" cy="2414075"/>
          </a:xfrm>
          <a:prstGeom prst="rect">
            <a:avLst/>
          </a:prstGeom>
          <a:noFill/>
          <a:ln>
            <a:noFill/>
          </a:ln>
        </p:spPr>
      </p:pic>
      <p:sp>
        <p:nvSpPr>
          <p:cNvPr id="77" name="Google Shape;77;g317504a34b9_0_7"/>
          <p:cNvSpPr txBox="1"/>
          <p:nvPr/>
        </p:nvSpPr>
        <p:spPr>
          <a:xfrm>
            <a:off x="601125" y="3976725"/>
            <a:ext cx="30309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TD on and TD off timing for 3 Pins </a:t>
            </a:r>
            <a:endParaRPr>
              <a:solidFill>
                <a:schemeClr val="dk1"/>
              </a:solidFill>
            </a:endParaRPr>
          </a:p>
        </p:txBody>
      </p:sp>
      <p:sp>
        <p:nvSpPr>
          <p:cNvPr id="78" name="Google Shape;78;g317504a34b9_0_7"/>
          <p:cNvSpPr txBox="1"/>
          <p:nvPr/>
        </p:nvSpPr>
        <p:spPr>
          <a:xfrm>
            <a:off x="5088100" y="4077325"/>
            <a:ext cx="24390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Simulated Short Timing</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317504a34b9_0_60"/>
          <p:cNvSpPr txBox="1"/>
          <p:nvPr>
            <p:ph type="title"/>
          </p:nvPr>
        </p:nvSpPr>
        <p:spPr>
          <a:xfrm>
            <a:off x="12350" y="908927"/>
            <a:ext cx="8229600" cy="803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Chase Barnes</a:t>
            </a:r>
            <a:endParaRPr/>
          </a:p>
        </p:txBody>
      </p:sp>
      <p:sp>
        <p:nvSpPr>
          <p:cNvPr id="85" name="Google Shape;85;g317504a34b9_0_60"/>
          <p:cNvSpPr txBox="1"/>
          <p:nvPr/>
        </p:nvSpPr>
        <p:spPr>
          <a:xfrm>
            <a:off x="2886131" y="1049175"/>
            <a:ext cx="6258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dk1"/>
                </a:solidFill>
              </a:rPr>
              <a:t>FPGA Bidirectional Switch Communication</a:t>
            </a:r>
            <a:endParaRPr sz="2400">
              <a:solidFill>
                <a:schemeClr val="dk1"/>
              </a:solidFill>
            </a:endParaRPr>
          </a:p>
        </p:txBody>
      </p:sp>
      <p:pic>
        <p:nvPicPr>
          <p:cNvPr id="86" name="Google Shape;86;g317504a34b9_0_60"/>
          <p:cNvPicPr preferRelativeResize="0"/>
          <p:nvPr/>
        </p:nvPicPr>
        <p:blipFill>
          <a:blip r:embed="rId3">
            <a:alphaModFix/>
          </a:blip>
          <a:stretch>
            <a:fillRect/>
          </a:stretch>
        </p:blipFill>
        <p:spPr>
          <a:xfrm>
            <a:off x="3485800" y="1712625"/>
            <a:ext cx="5467824" cy="4101875"/>
          </a:xfrm>
          <a:prstGeom prst="rect">
            <a:avLst/>
          </a:prstGeom>
          <a:noFill/>
          <a:ln>
            <a:noFill/>
          </a:ln>
        </p:spPr>
      </p:pic>
      <p:graphicFrame>
        <p:nvGraphicFramePr>
          <p:cNvPr id="87" name="Google Shape;87;g317504a34b9_0_60"/>
          <p:cNvGraphicFramePr/>
          <p:nvPr/>
        </p:nvGraphicFramePr>
        <p:xfrm>
          <a:off x="335275" y="2905125"/>
          <a:ext cx="3000000" cy="3000000"/>
        </p:xfrm>
        <a:graphic>
          <a:graphicData uri="http://schemas.openxmlformats.org/drawingml/2006/table">
            <a:tbl>
              <a:tblPr>
                <a:noFill/>
                <a:tableStyleId>{64F81621-E394-4F79-BBD4-A2AD4860F7BD}</a:tableStyleId>
              </a:tblPr>
              <a:tblGrid>
                <a:gridCol w="952500"/>
                <a:gridCol w="952500"/>
                <a:gridCol w="952500"/>
              </a:tblGrid>
              <a:tr h="200025">
                <a:tc>
                  <a:txBody>
                    <a:bodyPr/>
                    <a:lstStyle/>
                    <a:p>
                      <a:pPr indent="0" lvl="0" marL="0" rtl="0" algn="l">
                        <a:lnSpc>
                          <a:spcPct val="115000"/>
                        </a:lnSpc>
                        <a:spcBef>
                          <a:spcPts val="0"/>
                        </a:spcBef>
                        <a:spcAft>
                          <a:spcPts val="0"/>
                        </a:spcAft>
                        <a:buNone/>
                      </a:pPr>
                      <a:r>
                        <a:rPr lang="en-US" sz="1000"/>
                        <a:t>Gate Driver</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87:0:0"/>
                      </a:ext>
                    </a:extLst>
                  </a:tcPr>
                </a:tc>
                <a:tc>
                  <a:txBody>
                    <a:bodyPr/>
                    <a:lstStyle/>
                    <a:p>
                      <a:pPr indent="0" lvl="0" marL="0" rtl="0" algn="l">
                        <a:lnSpc>
                          <a:spcPct val="115000"/>
                        </a:lnSpc>
                        <a:spcBef>
                          <a:spcPts val="0"/>
                        </a:spcBef>
                        <a:spcAft>
                          <a:spcPts val="0"/>
                        </a:spcAft>
                        <a:buNone/>
                      </a:pPr>
                      <a:r>
                        <a:rPr lang="en-US" sz="1000"/>
                        <a:t>Requirements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87:0:1"/>
                      </a:ext>
                    </a:extLst>
                  </a:tcPr>
                </a:tc>
                <a:tc>
                  <a:txBody>
                    <a:bodyPr/>
                    <a:lstStyle/>
                    <a:p>
                      <a:pPr indent="0" lvl="0" marL="0" rtl="0" algn="l">
                        <a:lnSpc>
                          <a:spcPct val="115000"/>
                        </a:lnSpc>
                        <a:spcBef>
                          <a:spcPts val="0"/>
                        </a:spcBef>
                        <a:spcAft>
                          <a:spcPts val="0"/>
                        </a:spcAft>
                        <a:buNone/>
                      </a:pPr>
                      <a:r>
                        <a:rPr lang="en-US" sz="1000"/>
                        <a:t>Gate Driver</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87:0:2"/>
                      </a:ext>
                    </a:extLst>
                  </a:tcPr>
                </a:tc>
              </a:tr>
              <a:tr h="200025">
                <a:tc>
                  <a:txBody>
                    <a:bodyPr/>
                    <a:lstStyle/>
                    <a:p>
                      <a:pPr indent="0" lvl="0" marL="0" rtl="0" algn="l">
                        <a:lnSpc>
                          <a:spcPct val="115000"/>
                        </a:lnSpc>
                        <a:spcBef>
                          <a:spcPts val="0"/>
                        </a:spcBef>
                        <a:spcAft>
                          <a:spcPts val="0"/>
                        </a:spcAft>
                        <a:buNone/>
                      </a:pPr>
                      <a:r>
                        <a:rPr lang="en-US" sz="1000"/>
                        <a:t>Td rise</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87:1:0"/>
                      </a:ext>
                    </a:extLst>
                  </a:tcPr>
                </a:tc>
                <a:tc>
                  <a:txBody>
                    <a:bodyPr/>
                    <a:lstStyle/>
                    <a:p>
                      <a:pPr indent="0" lvl="0" marL="0" rtl="0" algn="l">
                        <a:lnSpc>
                          <a:spcPct val="115000"/>
                        </a:lnSpc>
                        <a:spcBef>
                          <a:spcPts val="0"/>
                        </a:spcBef>
                        <a:spcAft>
                          <a:spcPts val="0"/>
                        </a:spcAft>
                        <a:buNone/>
                      </a:pPr>
                      <a:r>
                        <a:rPr lang="en-US" sz="1000"/>
                        <a:t>50ns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87:1:1"/>
                      </a:ext>
                    </a:extLst>
                  </a:tcPr>
                </a:tc>
                <a:tc>
                  <a:txBody>
                    <a:bodyPr/>
                    <a:lstStyle/>
                    <a:p>
                      <a:pPr indent="0" lvl="0" marL="0" rtl="0" algn="l">
                        <a:lnSpc>
                          <a:spcPct val="115000"/>
                        </a:lnSpc>
                        <a:spcBef>
                          <a:spcPts val="0"/>
                        </a:spcBef>
                        <a:spcAft>
                          <a:spcPts val="0"/>
                        </a:spcAft>
                        <a:buNone/>
                      </a:pPr>
                      <a:r>
                        <a:rPr lang="en-US" sz="1000"/>
                        <a:t>54ns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87:1:2"/>
                      </a:ext>
                    </a:extLst>
                  </a:tcPr>
                </a:tc>
              </a:tr>
              <a:tr h="200025">
                <a:tc>
                  <a:txBody>
                    <a:bodyPr/>
                    <a:lstStyle/>
                    <a:p>
                      <a:pPr indent="0" lvl="0" marL="0" rtl="0" algn="l">
                        <a:lnSpc>
                          <a:spcPct val="115000"/>
                        </a:lnSpc>
                        <a:spcBef>
                          <a:spcPts val="0"/>
                        </a:spcBef>
                        <a:spcAft>
                          <a:spcPts val="0"/>
                        </a:spcAft>
                        <a:buNone/>
                      </a:pPr>
                      <a:r>
                        <a:rPr lang="en-US" sz="1000"/>
                        <a:t>TD on</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87:2:0"/>
                      </a:ext>
                    </a:extLst>
                  </a:tcPr>
                </a:tc>
                <a:tc>
                  <a:txBody>
                    <a:bodyPr/>
                    <a:lstStyle/>
                    <a:p>
                      <a:pPr indent="0" lvl="0" marL="0" rtl="0" algn="l">
                        <a:lnSpc>
                          <a:spcPct val="115000"/>
                        </a:lnSpc>
                        <a:spcBef>
                          <a:spcPts val="0"/>
                        </a:spcBef>
                        <a:spcAft>
                          <a:spcPts val="0"/>
                        </a:spcAft>
                        <a:buNone/>
                      </a:pPr>
                      <a:r>
                        <a:rPr lang="en-US" sz="1000"/>
                        <a:t>&gt;19ns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87:2:1"/>
                      </a:ext>
                    </a:extLst>
                  </a:tcPr>
                </a:tc>
                <a:tc>
                  <a:txBody>
                    <a:bodyPr/>
                    <a:lstStyle/>
                    <a:p>
                      <a:pPr indent="0" lvl="0" marL="0" rtl="0" algn="l">
                        <a:lnSpc>
                          <a:spcPct val="115000"/>
                        </a:lnSpc>
                        <a:spcBef>
                          <a:spcPts val="0"/>
                        </a:spcBef>
                        <a:spcAft>
                          <a:spcPts val="0"/>
                        </a:spcAft>
                        <a:buNone/>
                      </a:pPr>
                      <a:r>
                        <a:rPr lang="en-US" sz="1000"/>
                        <a:t>126ns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87:2:2"/>
                      </a:ext>
                    </a:extLst>
                  </a:tcPr>
                </a:tc>
              </a:tr>
              <a:tr h="200025">
                <a:tc>
                  <a:txBody>
                    <a:bodyPr/>
                    <a:lstStyle/>
                    <a:p>
                      <a:pPr indent="0" lvl="0" marL="0" rtl="0" algn="l">
                        <a:lnSpc>
                          <a:spcPct val="115000"/>
                        </a:lnSpc>
                        <a:spcBef>
                          <a:spcPts val="0"/>
                        </a:spcBef>
                        <a:spcAft>
                          <a:spcPts val="0"/>
                        </a:spcAft>
                        <a:buNone/>
                      </a:pPr>
                      <a:r>
                        <a:rPr lang="en-US" sz="1000"/>
                        <a:t>TD off</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87:3:0"/>
                      </a:ext>
                    </a:extLst>
                  </a:tcPr>
                </a:tc>
                <a:tc>
                  <a:txBody>
                    <a:bodyPr/>
                    <a:lstStyle/>
                    <a:p>
                      <a:pPr indent="0" lvl="0" marL="0" rtl="0" algn="l">
                        <a:lnSpc>
                          <a:spcPct val="115000"/>
                        </a:lnSpc>
                        <a:spcBef>
                          <a:spcPts val="0"/>
                        </a:spcBef>
                        <a:spcAft>
                          <a:spcPts val="0"/>
                        </a:spcAft>
                        <a:buNone/>
                      </a:pPr>
                      <a:r>
                        <a:rPr lang="en-US" sz="1000"/>
                        <a:t>&lt;2</a:t>
                      </a:r>
                      <a:r>
                        <a:rPr lang="en-US" sz="1000"/>
                        <a:t>00ns</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87:3:1"/>
                      </a:ext>
                    </a:extLst>
                  </a:tcPr>
                </a:tc>
                <a:tc>
                  <a:txBody>
                    <a:bodyPr/>
                    <a:lstStyle/>
                    <a:p>
                      <a:pPr indent="0" lvl="0" marL="0" rtl="0" algn="l">
                        <a:lnSpc>
                          <a:spcPct val="115000"/>
                        </a:lnSpc>
                        <a:spcBef>
                          <a:spcPts val="0"/>
                        </a:spcBef>
                        <a:spcAft>
                          <a:spcPts val="0"/>
                        </a:spcAft>
                        <a:buNone/>
                      </a:pPr>
                      <a:r>
                        <a:rPr lang="en-US" sz="1000"/>
                        <a:t>162ns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extLst>
                      <a:ext uri="http://customooxmlschemas.google.com/">
                        <go:slidesCustomData xmlns:go="http://customooxmlschemas.google.com/" cellId="87:3:2"/>
                      </a:ext>
                    </a:extLst>
                  </a:tcPr>
                </a:tc>
              </a:tr>
              <a:tr h="200025">
                <a:tc>
                  <a:txBody>
                    <a:bodyPr/>
                    <a:lstStyle/>
                    <a:p>
                      <a:pPr indent="0" lvl="0" marL="0" rtl="0" algn="l">
                        <a:lnSpc>
                          <a:spcPct val="115000"/>
                        </a:lnSpc>
                        <a:spcBef>
                          <a:spcPts val="0"/>
                        </a:spcBef>
                        <a:spcAft>
                          <a:spcPts val="0"/>
                        </a:spcAft>
                        <a:buNone/>
                      </a:pPr>
                      <a:r>
                        <a:rPr lang="en-US" sz="1000"/>
                        <a:t>Voltage Rise</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87:4:0"/>
                      </a:ext>
                    </a:extLst>
                  </a:tcPr>
                </a:tc>
                <a:tc>
                  <a:txBody>
                    <a:bodyPr/>
                    <a:lstStyle/>
                    <a:p>
                      <a:pPr indent="0" lvl="0" marL="0" rtl="0" algn="l">
                        <a:lnSpc>
                          <a:spcPct val="115000"/>
                        </a:lnSpc>
                        <a:spcBef>
                          <a:spcPts val="0"/>
                        </a:spcBef>
                        <a:spcAft>
                          <a:spcPts val="0"/>
                        </a:spcAft>
                        <a:buNone/>
                      </a:pPr>
                      <a:r>
                        <a:rPr lang="en-US" sz="1000"/>
                        <a:t>&gt;12V</a:t>
                      </a:r>
                      <a:endParaRPr sz="1000"/>
                    </a:p>
                  </a:txBody>
                  <a:tcPr marT="19050" marB="19050" marR="28575" marL="28575"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87:4:1"/>
                      </a:ext>
                    </a:extLst>
                  </a:tcPr>
                </a:tc>
                <a:tc>
                  <a:txBody>
                    <a:bodyPr/>
                    <a:lstStyle/>
                    <a:p>
                      <a:pPr indent="0" lvl="0" marL="0" rtl="0" algn="l">
                        <a:lnSpc>
                          <a:spcPct val="115000"/>
                        </a:lnSpc>
                        <a:spcBef>
                          <a:spcPts val="0"/>
                        </a:spcBef>
                        <a:spcAft>
                          <a:spcPts val="0"/>
                        </a:spcAft>
                        <a:buNone/>
                      </a:pPr>
                      <a:r>
                        <a:rPr lang="en-US" sz="1000"/>
                        <a:t>15.5 Volts</a:t>
                      </a:r>
                      <a:endParaRPr sz="1000"/>
                    </a:p>
                  </a:txBody>
                  <a:tcPr marT="19050" marB="19050" marR="28575" marL="28575"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extLst>
                      <a:ext uri="http://customooxmlschemas.google.com/">
                        <go:slidesCustomData xmlns:go="http://customooxmlschemas.google.com/" cellId="87:4:2"/>
                      </a:ext>
                    </a:extLst>
                  </a:tcPr>
                </a:tc>
              </a:tr>
            </a:tbl>
          </a:graphicData>
        </a:graphic>
      </p:graphicFrame>
      <p:sp>
        <p:nvSpPr>
          <p:cNvPr id="88" name="Google Shape;88;g317504a34b9_0_60"/>
          <p:cNvSpPr txBox="1"/>
          <p:nvPr/>
        </p:nvSpPr>
        <p:spPr>
          <a:xfrm>
            <a:off x="3480500" y="6025950"/>
            <a:ext cx="58674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Bidirectional Switch Gate Driver Output From FPGA</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g317504a34b9_0_25"/>
          <p:cNvPicPr preferRelativeResize="0"/>
          <p:nvPr/>
        </p:nvPicPr>
        <p:blipFill>
          <a:blip r:embed="rId3">
            <a:alphaModFix/>
          </a:blip>
          <a:stretch>
            <a:fillRect/>
          </a:stretch>
        </p:blipFill>
        <p:spPr>
          <a:xfrm>
            <a:off x="6343875" y="4206521"/>
            <a:ext cx="2787775" cy="2624445"/>
          </a:xfrm>
          <a:prstGeom prst="rect">
            <a:avLst/>
          </a:prstGeom>
          <a:noFill/>
          <a:ln>
            <a:noFill/>
          </a:ln>
        </p:spPr>
      </p:pic>
      <p:sp>
        <p:nvSpPr>
          <p:cNvPr id="95" name="Google Shape;95;g317504a34b9_0_25"/>
          <p:cNvSpPr txBox="1"/>
          <p:nvPr>
            <p:ph type="title"/>
          </p:nvPr>
        </p:nvSpPr>
        <p:spPr>
          <a:xfrm>
            <a:off x="12350" y="908927"/>
            <a:ext cx="8229600" cy="803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Chase Barnes</a:t>
            </a:r>
            <a:endParaRPr/>
          </a:p>
        </p:txBody>
      </p:sp>
      <p:pic>
        <p:nvPicPr>
          <p:cNvPr id="96" name="Google Shape;96;g317504a34b9_0_25"/>
          <p:cNvPicPr preferRelativeResize="0"/>
          <p:nvPr/>
        </p:nvPicPr>
        <p:blipFill>
          <a:blip r:embed="rId4">
            <a:alphaModFix/>
          </a:blip>
          <a:stretch>
            <a:fillRect/>
          </a:stretch>
        </p:blipFill>
        <p:spPr>
          <a:xfrm>
            <a:off x="12350" y="4214388"/>
            <a:ext cx="2787775" cy="2608725"/>
          </a:xfrm>
          <a:prstGeom prst="rect">
            <a:avLst/>
          </a:prstGeom>
          <a:noFill/>
          <a:ln>
            <a:noFill/>
          </a:ln>
        </p:spPr>
      </p:pic>
      <p:pic>
        <p:nvPicPr>
          <p:cNvPr id="97" name="Google Shape;97;g317504a34b9_0_25"/>
          <p:cNvPicPr preferRelativeResize="0"/>
          <p:nvPr/>
        </p:nvPicPr>
        <p:blipFill>
          <a:blip r:embed="rId5">
            <a:alphaModFix/>
          </a:blip>
          <a:stretch>
            <a:fillRect/>
          </a:stretch>
        </p:blipFill>
        <p:spPr>
          <a:xfrm>
            <a:off x="2833353" y="4214400"/>
            <a:ext cx="3477285" cy="2608701"/>
          </a:xfrm>
          <a:prstGeom prst="rect">
            <a:avLst/>
          </a:prstGeom>
          <a:noFill/>
          <a:ln>
            <a:noFill/>
          </a:ln>
        </p:spPr>
      </p:pic>
      <p:sp>
        <p:nvSpPr>
          <p:cNvPr id="98" name="Google Shape;98;g317504a34b9_0_25"/>
          <p:cNvSpPr txBox="1"/>
          <p:nvPr/>
        </p:nvSpPr>
        <p:spPr>
          <a:xfrm>
            <a:off x="2886131" y="1049175"/>
            <a:ext cx="6258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dk1"/>
                </a:solidFill>
              </a:rPr>
              <a:t>Microcontroller</a:t>
            </a:r>
            <a:r>
              <a:rPr lang="en-US" sz="2400">
                <a:solidFill>
                  <a:schemeClr val="dk1"/>
                </a:solidFill>
              </a:rPr>
              <a:t> Firmware</a:t>
            </a:r>
            <a:endParaRPr sz="2400">
              <a:solidFill>
                <a:schemeClr val="dk1"/>
              </a:solidFill>
            </a:endParaRPr>
          </a:p>
        </p:txBody>
      </p:sp>
      <p:sp>
        <p:nvSpPr>
          <p:cNvPr id="99" name="Google Shape;99;g317504a34b9_0_25"/>
          <p:cNvSpPr txBox="1"/>
          <p:nvPr/>
        </p:nvSpPr>
        <p:spPr>
          <a:xfrm>
            <a:off x="0" y="3903225"/>
            <a:ext cx="31869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Async Communication for Frequency</a:t>
            </a:r>
            <a:endParaRPr>
              <a:solidFill>
                <a:schemeClr val="dk1"/>
              </a:solidFill>
            </a:endParaRPr>
          </a:p>
        </p:txBody>
      </p:sp>
      <p:sp>
        <p:nvSpPr>
          <p:cNvPr id="100" name="Google Shape;100;g317504a34b9_0_25"/>
          <p:cNvSpPr txBox="1"/>
          <p:nvPr/>
        </p:nvSpPr>
        <p:spPr>
          <a:xfrm>
            <a:off x="3186900" y="3903225"/>
            <a:ext cx="29448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MC Output to FPGA For A Phase</a:t>
            </a:r>
            <a:endParaRPr>
              <a:solidFill>
                <a:schemeClr val="dk1"/>
              </a:solidFill>
            </a:endParaRPr>
          </a:p>
        </p:txBody>
      </p:sp>
      <p:pic>
        <p:nvPicPr>
          <p:cNvPr id="101" name="Google Shape;101;g317504a34b9_0_25"/>
          <p:cNvPicPr preferRelativeResize="0"/>
          <p:nvPr/>
        </p:nvPicPr>
        <p:blipFill>
          <a:blip r:embed="rId6">
            <a:alphaModFix/>
          </a:blip>
          <a:stretch>
            <a:fillRect/>
          </a:stretch>
        </p:blipFill>
        <p:spPr>
          <a:xfrm>
            <a:off x="1872253" y="2359637"/>
            <a:ext cx="4509797" cy="1382400"/>
          </a:xfrm>
          <a:prstGeom prst="rect">
            <a:avLst/>
          </a:prstGeom>
          <a:noFill/>
          <a:ln>
            <a:noFill/>
          </a:ln>
        </p:spPr>
      </p:pic>
      <p:sp>
        <p:nvSpPr>
          <p:cNvPr id="102" name="Google Shape;102;g317504a34b9_0_25"/>
          <p:cNvSpPr txBox="1"/>
          <p:nvPr/>
        </p:nvSpPr>
        <p:spPr>
          <a:xfrm>
            <a:off x="6186850" y="3903225"/>
            <a:ext cx="29448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Internal Virtualization of Matrix Converter</a:t>
            </a:r>
            <a:endParaRPr sz="1200">
              <a:solidFill>
                <a:schemeClr val="dk1"/>
              </a:solidFill>
            </a:endParaRPr>
          </a:p>
        </p:txBody>
      </p:sp>
      <p:sp>
        <p:nvSpPr>
          <p:cNvPr id="103" name="Google Shape;103;g317504a34b9_0_25"/>
          <p:cNvSpPr txBox="1"/>
          <p:nvPr/>
        </p:nvSpPr>
        <p:spPr>
          <a:xfrm>
            <a:off x="2055900" y="2077325"/>
            <a:ext cx="52068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Internal Microcontroller Math for Space Vector Modulation</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317698c1b00_4_45"/>
          <p:cNvSpPr txBox="1"/>
          <p:nvPr>
            <p:ph type="title"/>
          </p:nvPr>
        </p:nvSpPr>
        <p:spPr>
          <a:xfrm>
            <a:off x="12350" y="908927"/>
            <a:ext cx="8229600" cy="803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Chase Barnes</a:t>
            </a:r>
            <a:endParaRPr/>
          </a:p>
        </p:txBody>
      </p:sp>
      <p:sp>
        <p:nvSpPr>
          <p:cNvPr id="110" name="Google Shape;110;g317698c1b00_4_45"/>
          <p:cNvSpPr txBox="1"/>
          <p:nvPr/>
        </p:nvSpPr>
        <p:spPr>
          <a:xfrm>
            <a:off x="2886131" y="1049175"/>
            <a:ext cx="6258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dk1"/>
                </a:solidFill>
              </a:rPr>
              <a:t>3D Printed Mounts</a:t>
            </a:r>
            <a:endParaRPr sz="2400">
              <a:solidFill>
                <a:schemeClr val="dk1"/>
              </a:solidFill>
            </a:endParaRPr>
          </a:p>
        </p:txBody>
      </p:sp>
      <p:pic>
        <p:nvPicPr>
          <p:cNvPr id="111" name="Google Shape;111;g317698c1b00_4_45"/>
          <p:cNvPicPr preferRelativeResize="0"/>
          <p:nvPr/>
        </p:nvPicPr>
        <p:blipFill>
          <a:blip r:embed="rId3">
            <a:alphaModFix/>
          </a:blip>
          <a:stretch>
            <a:fillRect/>
          </a:stretch>
        </p:blipFill>
        <p:spPr>
          <a:xfrm rot="5400000">
            <a:off x="44225" y="2329050"/>
            <a:ext cx="2735475" cy="2743175"/>
          </a:xfrm>
          <a:prstGeom prst="rect">
            <a:avLst/>
          </a:prstGeom>
          <a:noFill/>
          <a:ln>
            <a:noFill/>
          </a:ln>
        </p:spPr>
      </p:pic>
      <p:pic>
        <p:nvPicPr>
          <p:cNvPr id="112" name="Google Shape;112;g317698c1b00_4_45"/>
          <p:cNvPicPr preferRelativeResize="0"/>
          <p:nvPr/>
        </p:nvPicPr>
        <p:blipFill>
          <a:blip r:embed="rId4">
            <a:alphaModFix/>
          </a:blip>
          <a:stretch>
            <a:fillRect/>
          </a:stretch>
        </p:blipFill>
        <p:spPr>
          <a:xfrm rot="5400000">
            <a:off x="3204214" y="2189188"/>
            <a:ext cx="2714225" cy="3001625"/>
          </a:xfrm>
          <a:prstGeom prst="rect">
            <a:avLst/>
          </a:prstGeom>
          <a:noFill/>
          <a:ln>
            <a:noFill/>
          </a:ln>
        </p:spPr>
      </p:pic>
      <p:pic>
        <p:nvPicPr>
          <p:cNvPr id="113" name="Google Shape;113;g317698c1b00_4_45"/>
          <p:cNvPicPr preferRelativeResize="0"/>
          <p:nvPr/>
        </p:nvPicPr>
        <p:blipFill>
          <a:blip r:embed="rId5">
            <a:alphaModFix/>
          </a:blip>
          <a:stretch>
            <a:fillRect/>
          </a:stretch>
        </p:blipFill>
        <p:spPr>
          <a:xfrm rot="5400000">
            <a:off x="6348527" y="2227902"/>
            <a:ext cx="2667000" cy="2924175"/>
          </a:xfrm>
          <a:prstGeom prst="rect">
            <a:avLst/>
          </a:prstGeom>
          <a:noFill/>
          <a:ln>
            <a:noFill/>
          </a:ln>
        </p:spPr>
      </p:pic>
      <p:pic>
        <p:nvPicPr>
          <p:cNvPr id="114" name="Google Shape;114;g317698c1b00_4_45"/>
          <p:cNvPicPr preferRelativeResize="0"/>
          <p:nvPr/>
        </p:nvPicPr>
        <p:blipFill>
          <a:blip r:embed="rId6">
            <a:alphaModFix/>
          </a:blip>
          <a:stretch>
            <a:fillRect/>
          </a:stretch>
        </p:blipFill>
        <p:spPr>
          <a:xfrm>
            <a:off x="0" y="5667376"/>
            <a:ext cx="4619625" cy="1190625"/>
          </a:xfrm>
          <a:prstGeom prst="rect">
            <a:avLst/>
          </a:prstGeom>
          <a:noFill/>
          <a:ln>
            <a:noFill/>
          </a:ln>
        </p:spPr>
      </p:pic>
      <p:sp>
        <p:nvSpPr>
          <p:cNvPr id="115" name="Google Shape;115;g317698c1b00_4_45"/>
          <p:cNvSpPr txBox="1"/>
          <p:nvPr/>
        </p:nvSpPr>
        <p:spPr>
          <a:xfrm>
            <a:off x="4619625" y="5860838"/>
            <a:ext cx="40878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Pulse Generator Mount</a:t>
            </a:r>
            <a:endParaRPr sz="1800">
              <a:solidFill>
                <a:schemeClr val="dk1"/>
              </a:solidFill>
            </a:endParaRPr>
          </a:p>
        </p:txBody>
      </p:sp>
      <p:sp>
        <p:nvSpPr>
          <p:cNvPr id="116" name="Google Shape;116;g317698c1b00_4_45"/>
          <p:cNvSpPr txBox="1"/>
          <p:nvPr/>
        </p:nvSpPr>
        <p:spPr>
          <a:xfrm>
            <a:off x="40350" y="5150225"/>
            <a:ext cx="22323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Input Filter Mount</a:t>
            </a:r>
            <a:endParaRPr sz="1800">
              <a:solidFill>
                <a:schemeClr val="dk1"/>
              </a:solidFill>
            </a:endParaRPr>
          </a:p>
        </p:txBody>
      </p:sp>
      <p:sp>
        <p:nvSpPr>
          <p:cNvPr id="117" name="Google Shape;117;g317698c1b00_4_45"/>
          <p:cNvSpPr txBox="1"/>
          <p:nvPr/>
        </p:nvSpPr>
        <p:spPr>
          <a:xfrm>
            <a:off x="3060525" y="5083838"/>
            <a:ext cx="35904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Output Filter Mount</a:t>
            </a:r>
            <a:endParaRPr sz="1800">
              <a:solidFill>
                <a:schemeClr val="dk1"/>
              </a:solidFill>
            </a:endParaRPr>
          </a:p>
        </p:txBody>
      </p:sp>
      <p:sp>
        <p:nvSpPr>
          <p:cNvPr id="118" name="Google Shape;118;g317698c1b00_4_45"/>
          <p:cNvSpPr txBox="1"/>
          <p:nvPr/>
        </p:nvSpPr>
        <p:spPr>
          <a:xfrm>
            <a:off x="6266325" y="5190575"/>
            <a:ext cx="40878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Bidirectional Switch Mount</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1761e5a7aa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Shanelle Algama</a:t>
            </a:r>
            <a:endParaRPr/>
          </a:p>
        </p:txBody>
      </p:sp>
      <p:sp>
        <p:nvSpPr>
          <p:cNvPr id="125" name="Google Shape;125;g31761e5a7aa_0_0"/>
          <p:cNvSpPr txBox="1"/>
          <p:nvPr>
            <p:ph idx="1" type="body"/>
          </p:nvPr>
        </p:nvSpPr>
        <p:spPr>
          <a:xfrm>
            <a:off x="457200" y="18528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000"/>
              <a:t>Validated Functional Bidirectional Switch when either gate driver or both gate drivers are on, VARIAC Tested up to 39Vpp</a:t>
            </a:r>
            <a:endParaRPr sz="2000"/>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pic>
        <p:nvPicPr>
          <p:cNvPr id="126" name="Google Shape;126;g31761e5a7aa_0_0"/>
          <p:cNvPicPr preferRelativeResize="0"/>
          <p:nvPr/>
        </p:nvPicPr>
        <p:blipFill rotWithShape="1">
          <a:blip r:embed="rId3">
            <a:alphaModFix/>
          </a:blip>
          <a:srcRect b="18484" l="0" r="0" t="16769"/>
          <a:stretch/>
        </p:blipFill>
        <p:spPr>
          <a:xfrm>
            <a:off x="93775" y="2834900"/>
            <a:ext cx="4379850" cy="3781700"/>
          </a:xfrm>
          <a:prstGeom prst="rect">
            <a:avLst/>
          </a:prstGeom>
          <a:noFill/>
          <a:ln>
            <a:noFill/>
          </a:ln>
        </p:spPr>
      </p:pic>
      <p:pic>
        <p:nvPicPr>
          <p:cNvPr id="127" name="Google Shape;127;g31761e5a7aa_0_0"/>
          <p:cNvPicPr preferRelativeResize="0"/>
          <p:nvPr/>
        </p:nvPicPr>
        <p:blipFill rotWithShape="1">
          <a:blip r:embed="rId4">
            <a:alphaModFix/>
          </a:blip>
          <a:srcRect b="25853" l="0" r="11111" t="11880"/>
          <a:stretch/>
        </p:blipFill>
        <p:spPr>
          <a:xfrm>
            <a:off x="4572000" y="2651350"/>
            <a:ext cx="4364959" cy="407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1761e5a7aa_0_9"/>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Shanelle Algama</a:t>
            </a:r>
            <a:endParaRPr/>
          </a:p>
        </p:txBody>
      </p:sp>
      <p:sp>
        <p:nvSpPr>
          <p:cNvPr id="134" name="Google Shape;134;g31761e5a7aa_0_9"/>
          <p:cNvSpPr txBox="1"/>
          <p:nvPr>
            <p:ph idx="1" type="body"/>
          </p:nvPr>
        </p:nvSpPr>
        <p:spPr>
          <a:xfrm>
            <a:off x="457200" y="2049275"/>
            <a:ext cx="44298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400"/>
              <a:t>Correct Current Draw from 5V Power Supply and 3.3V FPGA inputs to Gate Drivers</a:t>
            </a:r>
            <a:endParaRPr sz="2400"/>
          </a:p>
        </p:txBody>
      </p:sp>
      <p:pic>
        <p:nvPicPr>
          <p:cNvPr id="135" name="Google Shape;135;g31761e5a7aa_0_9"/>
          <p:cNvPicPr preferRelativeResize="0"/>
          <p:nvPr/>
        </p:nvPicPr>
        <p:blipFill rotWithShape="1">
          <a:blip r:embed="rId3">
            <a:alphaModFix/>
          </a:blip>
          <a:srcRect b="26861" l="15971" r="4130" t="31940"/>
          <a:stretch/>
        </p:blipFill>
        <p:spPr>
          <a:xfrm>
            <a:off x="296100" y="3368675"/>
            <a:ext cx="4590774" cy="3156127"/>
          </a:xfrm>
          <a:prstGeom prst="rect">
            <a:avLst/>
          </a:prstGeom>
          <a:noFill/>
          <a:ln>
            <a:noFill/>
          </a:ln>
        </p:spPr>
      </p:pic>
      <p:pic>
        <p:nvPicPr>
          <p:cNvPr id="136" name="Google Shape;136;g31761e5a7aa_0_9"/>
          <p:cNvPicPr preferRelativeResize="0"/>
          <p:nvPr/>
        </p:nvPicPr>
        <p:blipFill rotWithShape="1">
          <a:blip r:embed="rId4">
            <a:alphaModFix/>
          </a:blip>
          <a:srcRect b="15266" l="0" r="0" t="20292"/>
          <a:stretch/>
        </p:blipFill>
        <p:spPr>
          <a:xfrm>
            <a:off x="5177137" y="3368675"/>
            <a:ext cx="3673263" cy="3156127"/>
          </a:xfrm>
          <a:prstGeom prst="rect">
            <a:avLst/>
          </a:prstGeom>
          <a:noFill/>
          <a:ln>
            <a:noFill/>
          </a:ln>
        </p:spPr>
      </p:pic>
      <p:sp>
        <p:nvSpPr>
          <p:cNvPr id="137" name="Google Shape;137;g31761e5a7aa_0_9"/>
          <p:cNvSpPr txBox="1"/>
          <p:nvPr/>
        </p:nvSpPr>
        <p:spPr>
          <a:xfrm>
            <a:off x="5335175" y="2049275"/>
            <a:ext cx="35052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Completed and validated single Bidirectional Switch</a:t>
            </a:r>
            <a:endParaRPr sz="2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1761e5a7aa_0_25"/>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Shanelle Algama</a:t>
            </a:r>
            <a:endParaRPr/>
          </a:p>
        </p:txBody>
      </p:sp>
      <p:sp>
        <p:nvSpPr>
          <p:cNvPr id="144" name="Google Shape;144;g31761e5a7aa_0_25"/>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Validated Input Filter and Output Filter Boards</a:t>
            </a:r>
            <a:endParaRPr/>
          </a:p>
        </p:txBody>
      </p:sp>
      <p:pic>
        <p:nvPicPr>
          <p:cNvPr id="145" name="Google Shape;145;g31761e5a7aa_0_25"/>
          <p:cNvPicPr preferRelativeResize="0"/>
          <p:nvPr/>
        </p:nvPicPr>
        <p:blipFill rotWithShape="1">
          <a:blip r:embed="rId3">
            <a:alphaModFix/>
          </a:blip>
          <a:srcRect b="22207" l="9487" r="8228" t="34988"/>
          <a:stretch/>
        </p:blipFill>
        <p:spPr>
          <a:xfrm>
            <a:off x="254200" y="3312926"/>
            <a:ext cx="4671448" cy="3240049"/>
          </a:xfrm>
          <a:prstGeom prst="rect">
            <a:avLst/>
          </a:prstGeom>
          <a:noFill/>
          <a:ln>
            <a:noFill/>
          </a:ln>
        </p:spPr>
      </p:pic>
      <p:pic>
        <p:nvPicPr>
          <p:cNvPr id="146" name="Google Shape;146;g31761e5a7aa_0_25"/>
          <p:cNvPicPr preferRelativeResize="0"/>
          <p:nvPr/>
        </p:nvPicPr>
        <p:blipFill rotWithShape="1">
          <a:blip r:embed="rId4">
            <a:alphaModFix/>
          </a:blip>
          <a:srcRect b="8776" l="0" r="0" t="39538"/>
          <a:stretch/>
        </p:blipFill>
        <p:spPr>
          <a:xfrm>
            <a:off x="3766275" y="3008425"/>
            <a:ext cx="5143500" cy="3544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